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8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6" r:id="rId13"/>
    <p:sldId id="272" r:id="rId14"/>
    <p:sldId id="273" r:id="rId15"/>
    <p:sldId id="271" r:id="rId16"/>
    <p:sldId id="274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5E2E8-B2C9-43F1-BB3F-0400E97C4C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45D92F-0BCC-47BB-84C0-F7D9C3949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CA156-1D0F-43D9-BF3B-3D8A447E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33498-CF7D-41C1-A132-31ABA76E0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5061-A2E3-4806-BD1C-6D1F15C0E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1700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21C5C-DC8B-465C-B871-13A1C1FF7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53A8F4-F053-48C0-B512-F2C89BA2D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31AF4-73F0-47F9-9FBB-FCA7C12F4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7D365-AE8F-4A2C-9440-3561D204D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A7702-C16A-42FA-BC5A-8EE3C33A3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58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BCCCDD-967B-4E5A-A297-B84666EE80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046D02-8C3B-4161-A835-588292E72D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FA700-C8D1-49D7-8C44-3FC16AE70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079E5-A0D3-48BB-B9EF-8D0652902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B1585-31A6-441D-8B6E-17D3C5B22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8679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07A40-64BB-4DB9-9486-720C6EBAE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708F-A217-45E9-ABA6-8D86845D5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ECFDC-BC76-4308-B442-9A516D09E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44B2A-B056-486D-896F-EFCA90BB2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2862D-BE02-4C9A-8098-6EB6F559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085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EEE54-7D05-4152-8D18-183EED4F1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712BE-EDC7-4E83-917B-7A02009DDC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A32E0-03BF-4520-8DC6-B53697043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05AE4-61FD-4B05-AC9A-1B12268CB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46E3C-5113-4E72-98C7-12D2A0F28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7808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B1041-FC65-4327-9AA9-983E70835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8D2F0-68A1-4BFF-80E0-F6127B9438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54BAF1-F20E-4F99-B358-D13BCB6E3C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4C16D3-D620-44EE-A0F1-DA14FDBA2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F7AE-D6F4-4B09-A63C-5AF87666D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BA285-0628-4AD5-9F10-AD48BC2BF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264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3E243-BD12-49DA-8281-B836FDAA9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C3AD1-B58C-4459-A7A0-7E45C8616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6A6F4-15F1-4EB9-910D-9E6D5D641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29034D-3B03-43E6-A0AE-80F1AC9A95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496384-EA27-41B0-B9FA-81FFDCA5C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865A6B-4F03-44D5-B9F4-0EDBF3C56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F0E3E1-B5EA-40E5-8154-1DFAEF05D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ABD987-07EE-49D6-B2CD-A8558237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5410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6A94D-C2C4-41DF-AFB7-D33BABA7A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A870CA-ECA2-4726-9A93-B6FC97F32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032735-0AE5-497A-98E1-5D7B97CC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D8C62D-BC16-491D-B033-4FDAD0ED6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7781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9B47DE-F819-4743-9376-D94E375F9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EC8714-1EB9-4A7B-9AA9-E6C88BDE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1CDE3B-92CB-4FE1-9124-06161163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8998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23C31-4189-410A-94B0-F9A0AF439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CFA62-CF34-4CD3-9597-C8D845B41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71D92C-002D-414C-BDF8-C56FCD765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EC3903-053C-446A-A250-AB86BA1CA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CB5A1C-5D2B-4781-987D-562B649D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5A7DE5-7571-4BFD-AB34-AF0F4924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817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D9BB5-3CC2-4F75-9CCB-7BF398914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FC334C-0CBF-475A-B352-10BF488FFC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819577-1FCA-4FF1-9BF3-11E4E3702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A9871-5998-44F1-916A-C326B2FFE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AE045-9923-400C-9FCA-4240E2117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58379-67B4-4CC1-8193-059E48FB6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53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B2AE55-9A68-4E35-A8D5-48FA9339B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32D91-EF83-4D9A-8FB3-3312F5C61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594EB-7C52-4210-A277-29D2832D01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1D627-EDF8-4775-BA48-2DAD4A1EFB7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AE9A1-1F04-4F96-8719-DDF7FFCB4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37552-457D-453B-8F32-E621EA4B74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BC832-D772-49A6-B1D0-CCB1C7A51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135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E504A-55D7-4A5E-99DD-28FFD30F5C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/>
              <a:t>Document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F0AFC-FF84-4BE2-8164-0AB2CE8DB8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957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28F1F5-0C68-42BA-87F1-409FC7BD5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849" y="0"/>
            <a:ext cx="102223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18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B289A2-8FD3-4568-8A21-AF56C0D5A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10" y="0"/>
            <a:ext cx="114191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73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7500FA-DCEE-437A-A54A-80718EA3A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6184"/>
            <a:ext cx="12257014" cy="682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770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953712-6EAB-4809-8087-AB339096A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554" y="0"/>
            <a:ext cx="100568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661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CAA44B-64C0-43B2-80CF-DEBC1B67E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37" y="990600"/>
            <a:ext cx="101441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313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7E1492-9CBF-4E82-BA8C-72B366680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418" y="0"/>
            <a:ext cx="96411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625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BAECF5-5375-4583-9343-375878B1E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157" y="0"/>
            <a:ext cx="81516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88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8F4BF-71D9-47A4-B203-FE1A6F927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Test doc: “buy cheap dinner”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DF25C5D-7FF5-4B25-B596-2BF8F2376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2650294"/>
              </p:ext>
            </p:extLst>
          </p:nvPr>
        </p:nvGraphicFramePr>
        <p:xfrm>
          <a:off x="838200" y="1825625"/>
          <a:ext cx="1051559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228">
                  <a:extLst>
                    <a:ext uri="{9D8B030D-6E8A-4147-A177-3AD203B41FA5}">
                      <a16:colId xmlns:a16="http://schemas.microsoft.com/office/drawing/2014/main" val="276391081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72609356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912405603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669422717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486116459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299695813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732942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Doc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cheap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banking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dinner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539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8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89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9903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526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4880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798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9856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1479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9036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spam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858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729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5A305-37CD-41C7-A771-7A2C0D15C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6D3BA-FD83-4F73-A765-57D6ABDF2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What is the role of document classification in information retrieval?</a:t>
            </a:r>
          </a:p>
        </p:txBody>
      </p:sp>
    </p:spTree>
    <p:extLst>
      <p:ext uri="{BB962C8B-B14F-4D97-AF65-F5344CB8AC3E}">
        <p14:creationId xmlns:p14="http://schemas.microsoft.com/office/powerpoint/2010/main" val="1970877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Group 3">
            <a:extLst>
              <a:ext uri="{FF2B5EF4-FFF2-40B4-BE49-F238E27FC236}">
                <a16:creationId xmlns:a16="http://schemas.microsoft.com/office/drawing/2014/main" id="{D03DD02E-710F-4652-9CCF-41B88755E02C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-141288"/>
            <a:ext cx="4178300" cy="557213"/>
            <a:chOff x="0" y="0"/>
            <a:chExt cx="2632" cy="352"/>
          </a:xfrm>
        </p:grpSpPr>
        <p:sp>
          <p:nvSpPr>
            <p:cNvPr id="15361" name="Rectangle 1">
              <a:extLst>
                <a:ext uri="{FF2B5EF4-FFF2-40B4-BE49-F238E27FC236}">
                  <a16:creationId xmlns:a16="http://schemas.microsoft.com/office/drawing/2014/main" id="{096B8B65-9DFB-4DF0-A84F-6FFCE07B0D8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"/>
              <a:ext cx="2632" cy="1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8100" dist="25399" dir="5400000" algn="ctr" rotWithShape="0">
                <a:schemeClr val="bg2">
                  <a:alpha val="34998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494" name="Rectangle 2">
              <a:extLst>
                <a:ext uri="{FF2B5EF4-FFF2-40B4-BE49-F238E27FC236}">
                  <a16:creationId xmlns:a16="http://schemas.microsoft.com/office/drawing/2014/main" id="{1B68B997-6AD2-4006-84CA-2DF3C9B7A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632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40639" bIns="0" anchor="ctr"/>
            <a:lstStyle>
              <a:lvl1pPr marL="39688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1pPr>
              <a:lvl2pPr marL="742950" indent="-28575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2pPr>
              <a:lvl3pPr marL="1143000" indent="-22860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3pPr>
              <a:lvl4pPr marL="1600200" indent="-22860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4pPr>
              <a:lvl5pPr marL="2057400" indent="-22860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9pPr>
            </a:lstStyle>
            <a:p>
              <a:pPr eaLnBrk="1" hangingPunct="1"/>
              <a:r>
                <a:rPr lang="en-US" altLang="en-US" sz="1600">
                  <a:solidFill>
                    <a:srgbClr val="FFFFFF"/>
                  </a:solidFill>
                  <a:ea typeface="MS PGothic" panose="020B0600070205080204" pitchFamily="34" charset="-128"/>
                </a:rPr>
                <a:t>Introduction to Information Retrieval</a:t>
              </a:r>
            </a:p>
          </p:txBody>
        </p:sp>
      </p:grpSp>
      <p:grpSp>
        <p:nvGrpSpPr>
          <p:cNvPr id="20483" name="Group 6">
            <a:extLst>
              <a:ext uri="{FF2B5EF4-FFF2-40B4-BE49-F238E27FC236}">
                <a16:creationId xmlns:a16="http://schemas.microsoft.com/office/drawing/2014/main" id="{70776579-8723-4DFB-A2DF-B1DDEBAF9A4A}"/>
              </a:ext>
            </a:extLst>
          </p:cNvPr>
          <p:cNvGrpSpPr>
            <a:grpSpLocks/>
          </p:cNvGrpSpPr>
          <p:nvPr/>
        </p:nvGrpSpPr>
        <p:grpSpPr bwMode="auto">
          <a:xfrm>
            <a:off x="5257800" y="-26988"/>
            <a:ext cx="3886200" cy="328613"/>
            <a:chOff x="0" y="0"/>
            <a:chExt cx="2448" cy="208"/>
          </a:xfrm>
        </p:grpSpPr>
        <p:sp>
          <p:nvSpPr>
            <p:cNvPr id="15364" name="Rectangle 4">
              <a:extLst>
                <a:ext uri="{FF2B5EF4-FFF2-40B4-BE49-F238E27FC236}">
                  <a16:creationId xmlns:a16="http://schemas.microsoft.com/office/drawing/2014/main" id="{5F892E52-07AC-4F97-A024-130A70C25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7"/>
              <a:ext cx="2448" cy="17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8100" dist="25399" dir="5400000" algn="ctr" rotWithShape="0">
                <a:schemeClr val="bg2">
                  <a:alpha val="34998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492" name="Rectangle 5">
              <a:extLst>
                <a:ext uri="{FF2B5EF4-FFF2-40B4-BE49-F238E27FC236}">
                  <a16:creationId xmlns:a16="http://schemas.microsoft.com/office/drawing/2014/main" id="{7F0BF9C3-8CE6-4E3F-9CC8-E28DEFC43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448" cy="2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40639" bIns="0" anchor="ctr"/>
            <a:lstStyle>
              <a:lvl1pPr marL="39688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1pPr>
              <a:lvl2pPr marL="742950" indent="-28575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2pPr>
              <a:lvl3pPr marL="1143000" indent="-22860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3pPr>
              <a:lvl4pPr marL="1600200" indent="-22860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4pPr>
              <a:lvl5pPr marL="2057400" indent="-22860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9pPr>
            </a:lstStyle>
            <a:p>
              <a:pPr eaLnBrk="1" hangingPunct="1"/>
              <a:r>
                <a:rPr lang="en-US" altLang="en-US" sz="1600">
                  <a:solidFill>
                    <a:srgbClr val="FFFFFF"/>
                  </a:solidFill>
                  <a:ea typeface="MS PGothic" panose="020B0600070205080204" pitchFamily="34" charset="-128"/>
                </a:rPr>
                <a:t> </a:t>
              </a:r>
            </a:p>
          </p:txBody>
        </p:sp>
      </p:grpSp>
      <p:grpSp>
        <p:nvGrpSpPr>
          <p:cNvPr id="20484" name="Group 9">
            <a:extLst>
              <a:ext uri="{FF2B5EF4-FFF2-40B4-BE49-F238E27FC236}">
                <a16:creationId xmlns:a16="http://schemas.microsoft.com/office/drawing/2014/main" id="{A9F3A2E8-3DCB-484E-A559-79B1A5288B8F}"/>
              </a:ext>
            </a:extLst>
          </p:cNvPr>
          <p:cNvGrpSpPr>
            <a:grpSpLocks/>
          </p:cNvGrpSpPr>
          <p:nvPr/>
        </p:nvGrpSpPr>
        <p:grpSpPr bwMode="auto">
          <a:xfrm>
            <a:off x="9144000" y="-26988"/>
            <a:ext cx="1524000" cy="328613"/>
            <a:chOff x="0" y="0"/>
            <a:chExt cx="960" cy="208"/>
          </a:xfrm>
        </p:grpSpPr>
        <p:sp>
          <p:nvSpPr>
            <p:cNvPr id="15367" name="Rectangle 7">
              <a:extLst>
                <a:ext uri="{FF2B5EF4-FFF2-40B4-BE49-F238E27FC236}">
                  <a16:creationId xmlns:a16="http://schemas.microsoft.com/office/drawing/2014/main" id="{119140C2-3DBA-40ED-8AEE-5BBDFF666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7"/>
              <a:ext cx="960" cy="173"/>
            </a:xfrm>
            <a:prstGeom prst="rect">
              <a:avLst/>
            </a:prstGeom>
            <a:solidFill>
              <a:srgbClr val="139CB7"/>
            </a:solidFill>
            <a:ln>
              <a:noFill/>
            </a:ln>
            <a:effectLst>
              <a:outerShdw blurRad="38100" dist="25399" dir="5400000" algn="ctr" rotWithShape="0">
                <a:schemeClr val="bg2">
                  <a:alpha val="34998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490" name="Rectangle 8">
              <a:extLst>
                <a:ext uri="{FF2B5EF4-FFF2-40B4-BE49-F238E27FC236}">
                  <a16:creationId xmlns:a16="http://schemas.microsoft.com/office/drawing/2014/main" id="{FB98AC51-70A7-4674-9504-EFE606234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960" cy="2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40639" bIns="0" anchor="ctr"/>
            <a:lstStyle>
              <a:lvl1pPr marL="39688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1pPr>
              <a:lvl2pPr marL="742950" indent="-28575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2pPr>
              <a:lvl3pPr marL="1143000" indent="-22860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3pPr>
              <a:lvl4pPr marL="1600200" indent="-22860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4pPr>
              <a:lvl5pPr marL="2057400" indent="-228600" eaLnBrk="0" hangingPunct="0"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Lucida Grande" pitchFamily="-84" charset="0"/>
                  <a:ea typeface="ヒラギノ角ゴ ProN W3" pitchFamily="-84" charset="-128"/>
                  <a:sym typeface="Lucida Grande" pitchFamily="-84" charset="0"/>
                </a:defRPr>
              </a:lvl9pPr>
            </a:lstStyle>
            <a:p>
              <a:pPr eaLnBrk="1" hangingPunct="1"/>
              <a:r>
                <a:rPr lang="en-US" altLang="en-US" sz="1600">
                  <a:solidFill>
                    <a:srgbClr val="FFFFFF"/>
                  </a:solidFill>
                  <a:ea typeface="MS PGothic" panose="020B0600070205080204" pitchFamily="34" charset="-128"/>
                </a:rPr>
                <a:t> </a:t>
              </a:r>
            </a:p>
          </p:txBody>
        </p:sp>
      </p:grpSp>
      <p:sp>
        <p:nvSpPr>
          <p:cNvPr id="15370" name="Line 10">
            <a:extLst>
              <a:ext uri="{FF2B5EF4-FFF2-40B4-BE49-F238E27FC236}">
                <a16:creationId xmlns:a16="http://schemas.microsoft.com/office/drawing/2014/main" id="{DF631D5B-A9E4-417F-8F30-B92A538542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1447800"/>
            <a:ext cx="8686800" cy="1588"/>
          </a:xfrm>
          <a:prstGeom prst="line">
            <a:avLst/>
          </a:prstGeom>
          <a:noFill/>
          <a:ln w="38100">
            <a:solidFill>
              <a:srgbClr val="139CB7"/>
            </a:solidFill>
            <a:round/>
            <a:headEnd/>
            <a:tailEnd/>
          </a:ln>
          <a:effectLst>
            <a:outerShdw blurRad="38100" dist="25399" dir="5400000" algn="ctr" rotWithShape="0">
              <a:schemeClr val="bg2">
                <a:alpha val="37999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/>
          </a:p>
        </p:txBody>
      </p:sp>
      <p:sp>
        <p:nvSpPr>
          <p:cNvPr id="15371" name="Rectangle 11">
            <a:extLst>
              <a:ext uri="{FF2B5EF4-FFF2-40B4-BE49-F238E27FC236}">
                <a16:creationId xmlns:a16="http://schemas.microsoft.com/office/drawing/2014/main" id="{3D507CBD-5C64-4512-9446-21B1A18F1A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lIns="91440" tIns="45720" rIns="132080" bIns="45720" rtlCol="0" anchor="ctr">
            <a:normAutofit fontScale="90000"/>
          </a:bodyPr>
          <a:lstStyle/>
          <a:p>
            <a:pPr>
              <a:defRPr/>
            </a:pPr>
            <a:br>
              <a:rPr lang="en-US" dirty="0">
                <a:sym typeface="Lucida Grande" charset="0"/>
              </a:rPr>
            </a:br>
            <a:br>
              <a:rPr lang="en-US" dirty="0">
                <a:sym typeface="Lucida Grande" charset="0"/>
              </a:rPr>
            </a:br>
            <a:r>
              <a:rPr lang="en-US" dirty="0">
                <a:sym typeface="Lucida Grande" charset="0"/>
              </a:rPr>
              <a:t>Classification Methods (3):</a:t>
            </a:r>
            <a:br>
              <a:rPr lang="en-US" dirty="0">
                <a:sym typeface="Lucida Grande" charset="0"/>
              </a:rPr>
            </a:br>
            <a:r>
              <a:rPr lang="en-US" dirty="0">
                <a:sym typeface="Lucida Grande" charset="0"/>
              </a:rPr>
              <a:t>Supervised learning</a:t>
            </a:r>
          </a:p>
        </p:txBody>
      </p:sp>
      <p:sp>
        <p:nvSpPr>
          <p:cNvPr id="15372" name="Rectangle 12">
            <a:extLst>
              <a:ext uri="{FF2B5EF4-FFF2-40B4-BE49-F238E27FC236}">
                <a16:creationId xmlns:a16="http://schemas.microsoft.com/office/drawing/2014/main" id="{25D7458E-C4FA-4A4C-B5CB-76D657D5AF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 vert="horz" lIns="91440" tIns="45720" rIns="132080" bIns="45720" rtlCol="0">
            <a:normAutofit/>
          </a:bodyPr>
          <a:lstStyle/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r>
              <a:rPr lang="en-US" dirty="0"/>
              <a:t>Given:</a:t>
            </a:r>
          </a:p>
          <a:p>
            <a:pPr marL="782638" lvl="1">
              <a:defRPr/>
            </a:pPr>
            <a:r>
              <a:rPr lang="en-US" dirty="0"/>
              <a:t>A document </a:t>
            </a:r>
            <a:r>
              <a:rPr lang="en-US" i="1" dirty="0"/>
              <a:t>d</a:t>
            </a:r>
          </a:p>
          <a:p>
            <a:pPr marL="782638" lvl="1">
              <a:defRPr/>
            </a:pPr>
            <a:r>
              <a:rPr lang="en-US" dirty="0"/>
              <a:t>A fixed set of classes:</a:t>
            </a:r>
          </a:p>
          <a:p>
            <a:pPr marL="782638" lvl="1">
              <a:buNone/>
              <a:defRPr/>
            </a:pPr>
            <a:r>
              <a:rPr lang="en-US" dirty="0"/>
              <a:t>	</a:t>
            </a:r>
            <a:r>
              <a:rPr lang="en-US" i="1" dirty="0"/>
              <a:t>C = {c</a:t>
            </a:r>
            <a:r>
              <a:rPr lang="en-US" i="1" baseline="-25000" dirty="0"/>
              <a:t>1</a:t>
            </a:r>
            <a:r>
              <a:rPr lang="en-US" i="1" dirty="0"/>
              <a:t>, c</a:t>
            </a:r>
            <a:r>
              <a:rPr lang="en-US" i="1" baseline="-25000" dirty="0"/>
              <a:t>2</a:t>
            </a:r>
            <a:r>
              <a:rPr lang="en-US" i="1" dirty="0"/>
              <a:t>,…,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i="1" dirty="0"/>
              <a:t>}</a:t>
            </a:r>
          </a:p>
          <a:p>
            <a:pPr marL="782638" lvl="1">
              <a:defRPr/>
            </a:pPr>
            <a:r>
              <a:rPr lang="en-US" dirty="0">
                <a:ea typeface="MS PGothic" pitchFamily="34" charset="-128"/>
              </a:rPr>
              <a:t>A </a:t>
            </a:r>
            <a:r>
              <a:rPr lang="en-US" u="sng" dirty="0">
                <a:ea typeface="MS PGothic" pitchFamily="34" charset="-128"/>
              </a:rPr>
              <a:t>training set</a:t>
            </a:r>
            <a:r>
              <a:rPr lang="en-US" dirty="0">
                <a:ea typeface="MS PGothic" pitchFamily="34" charset="-128"/>
              </a:rPr>
              <a:t> </a:t>
            </a:r>
            <a:r>
              <a:rPr lang="en-US" i="1" dirty="0">
                <a:ea typeface="MS PGothic" pitchFamily="34" charset="-128"/>
              </a:rPr>
              <a:t>D</a:t>
            </a:r>
            <a:r>
              <a:rPr lang="en-US" dirty="0">
                <a:ea typeface="MS PGothic" pitchFamily="34" charset="-128"/>
              </a:rPr>
              <a:t> of documents each with a label in </a:t>
            </a:r>
            <a:r>
              <a:rPr lang="en-US" i="1" dirty="0"/>
              <a:t>C</a:t>
            </a:r>
          </a:p>
          <a:p>
            <a:pPr eaLnBrk="1" hangingPunct="1">
              <a:defRPr/>
            </a:pPr>
            <a:r>
              <a:rPr lang="en-US" dirty="0"/>
              <a:t>Determine:</a:t>
            </a:r>
          </a:p>
          <a:p>
            <a:pPr marL="782638" lvl="1">
              <a:defRPr/>
            </a:pPr>
            <a:r>
              <a:rPr lang="en-US" dirty="0"/>
              <a:t>A learning method or algorithm which will enable us to learn a classifier </a:t>
            </a:r>
            <a:r>
              <a:rPr lang="en-US" i="1" dirty="0"/>
              <a:t>γ</a:t>
            </a:r>
          </a:p>
          <a:p>
            <a:pPr marL="782638" lvl="1">
              <a:defRPr/>
            </a:pPr>
            <a:r>
              <a:rPr lang="en-US" dirty="0"/>
              <a:t>For a test document </a:t>
            </a:r>
            <a:r>
              <a:rPr lang="en-US" i="1" dirty="0"/>
              <a:t>d</a:t>
            </a:r>
            <a:r>
              <a:rPr lang="en-US" dirty="0"/>
              <a:t>, we assign it the class</a:t>
            </a:r>
          </a:p>
          <a:p>
            <a:pPr marL="782638" lvl="1">
              <a:buNone/>
              <a:defRPr/>
            </a:pPr>
            <a:r>
              <a:rPr lang="en-US" i="1" dirty="0"/>
              <a:t>γ(d</a:t>
            </a:r>
            <a:r>
              <a:rPr lang="en-US" i="1" dirty="0">
                <a:ea typeface="MS PGothic" pitchFamily="34" charset="-128"/>
              </a:rPr>
              <a:t>) ∈ </a:t>
            </a:r>
            <a:r>
              <a:rPr lang="en-US" i="1" dirty="0"/>
              <a:t>C</a:t>
            </a:r>
          </a:p>
        </p:txBody>
      </p:sp>
      <p:sp>
        <p:nvSpPr>
          <p:cNvPr id="20488" name="Rectangle 13">
            <a:extLst>
              <a:ext uri="{FF2B5EF4-FFF2-40B4-BE49-F238E27FC236}">
                <a16:creationId xmlns:a16="http://schemas.microsoft.com/office/drawing/2014/main" id="{A6A37DE3-BDD8-47EA-B256-069E256F7E5D}"/>
              </a:ext>
            </a:extLst>
          </p:cNvPr>
          <p:cNvSpPr>
            <a:spLocks/>
          </p:cNvSpPr>
          <p:nvPr/>
        </p:nvSpPr>
        <p:spPr bwMode="auto">
          <a:xfrm>
            <a:off x="9144001" y="12622"/>
            <a:ext cx="87010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40639" bIns="0" anchor="ctr">
            <a:spAutoFit/>
          </a:bodyPr>
          <a:lstStyle>
            <a:lvl1pPr marL="39688" eaLnBrk="0" hangingPunct="0">
              <a:defRPr sz="2400">
                <a:solidFill>
                  <a:srgbClr val="000000"/>
                </a:solidFill>
                <a:latin typeface="Lucida Grande" pitchFamily="-84" charset="0"/>
                <a:ea typeface="ヒラギノ角ゴ ProN W3" pitchFamily="-84" charset="-128"/>
                <a:sym typeface="Lucida Grande" pitchFamily="-84" charset="0"/>
              </a:defRPr>
            </a:lvl1pPr>
            <a:lvl2pPr marL="742950" indent="-285750" eaLnBrk="0" hangingPunct="0">
              <a:defRPr sz="2400">
                <a:solidFill>
                  <a:srgbClr val="000000"/>
                </a:solidFill>
                <a:latin typeface="Lucida Grande" pitchFamily="-84" charset="0"/>
                <a:ea typeface="ヒラギノ角ゴ ProN W3" pitchFamily="-84" charset="-128"/>
                <a:sym typeface="Lucida Grande" pitchFamily="-84" charset="0"/>
              </a:defRPr>
            </a:lvl2pPr>
            <a:lvl3pPr marL="1143000" indent="-228600" eaLnBrk="0" hangingPunct="0">
              <a:defRPr sz="2400">
                <a:solidFill>
                  <a:srgbClr val="000000"/>
                </a:solidFill>
                <a:latin typeface="Lucida Grande" pitchFamily="-84" charset="0"/>
                <a:ea typeface="ヒラギノ角ゴ ProN W3" pitchFamily="-84" charset="-128"/>
                <a:sym typeface="Lucida Grande" pitchFamily="-84" charset="0"/>
              </a:defRPr>
            </a:lvl3pPr>
            <a:lvl4pPr marL="1600200" indent="-228600" eaLnBrk="0" hangingPunct="0">
              <a:defRPr sz="2400">
                <a:solidFill>
                  <a:srgbClr val="000000"/>
                </a:solidFill>
                <a:latin typeface="Lucida Grande" pitchFamily="-84" charset="0"/>
                <a:ea typeface="ヒラギノ角ゴ ProN W3" pitchFamily="-84" charset="-128"/>
                <a:sym typeface="Lucida Grande" pitchFamily="-84" charset="0"/>
              </a:defRPr>
            </a:lvl4pPr>
            <a:lvl5pPr marL="2057400" indent="-228600" eaLnBrk="0" hangingPunct="0">
              <a:defRPr sz="2400">
                <a:solidFill>
                  <a:srgbClr val="000000"/>
                </a:solidFill>
                <a:latin typeface="Lucida Grande" pitchFamily="-84" charset="0"/>
                <a:ea typeface="ヒラギノ角ゴ ProN W3" pitchFamily="-84" charset="-128"/>
                <a:sym typeface="Lucida Grande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" pitchFamily="-84" charset="0"/>
                <a:ea typeface="ヒラギノ角ゴ ProN W3" pitchFamily="-84" charset="-128"/>
                <a:sym typeface="Lucida Grande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" pitchFamily="-84" charset="0"/>
                <a:ea typeface="ヒラギノ角ゴ ProN W3" pitchFamily="-84" charset="-128"/>
                <a:sym typeface="Lucida Grande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" pitchFamily="-84" charset="0"/>
                <a:ea typeface="ヒラギノ角ゴ ProN W3" pitchFamily="-84" charset="-128"/>
                <a:sym typeface="Lucida Grande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" pitchFamily="-84" charset="0"/>
                <a:ea typeface="ヒラギノ角ゴ ProN W3" pitchFamily="-84" charset="-128"/>
                <a:sym typeface="Lucida Grande" pitchFamily="-84" charset="0"/>
              </a:defRPr>
            </a:lvl9pPr>
          </a:lstStyle>
          <a:p>
            <a:pPr eaLnBrk="1" hangingPunct="1"/>
            <a:r>
              <a:rPr lang="en-US" altLang="en-US" sz="1600">
                <a:solidFill>
                  <a:srgbClr val="FBFCFF"/>
                </a:solidFill>
                <a:ea typeface="MS PGothic" panose="020B0600070205080204" pitchFamily="34" charset="-128"/>
              </a:rPr>
              <a:t>Sec. 13.1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BE3188-5909-4C39-B660-B1AB2699A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055" y="0"/>
            <a:ext cx="100598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0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7F8EED-5724-4E57-A981-C5571EAC2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840" y="0"/>
            <a:ext cx="94183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71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4364CB-9C24-4C06-B27A-33A0EA834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06" y="0"/>
            <a:ext cx="10699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477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EB41B6-84F8-48A7-A5B7-B2A1B6C20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994" y="0"/>
            <a:ext cx="97500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78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2395E6-85DA-4331-803B-D45E3FF56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74" y="0"/>
            <a:ext cx="109484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301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386739-A6A9-41F5-A67F-8986026EE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421" y="0"/>
            <a:ext cx="90911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17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191</Words>
  <Application>Microsoft Office PowerPoint</Application>
  <PresentationFormat>Widescreen</PresentationFormat>
  <Paragraphs>95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Lucida Grande</vt:lpstr>
      <vt:lpstr>Office Theme</vt:lpstr>
      <vt:lpstr>Document Classification</vt:lpstr>
      <vt:lpstr>PowerPoint Presentation</vt:lpstr>
      <vt:lpstr>  Classification Methods (3): Supervised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doc: “buy cheap dinner”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CSE-31</dc:creator>
  <cp:lastModifiedBy>CSE-31</cp:lastModifiedBy>
  <cp:revision>13</cp:revision>
  <dcterms:created xsi:type="dcterms:W3CDTF">2023-02-26T15:22:37Z</dcterms:created>
  <dcterms:modified xsi:type="dcterms:W3CDTF">2023-02-27T08:19:48Z</dcterms:modified>
</cp:coreProperties>
</file>

<file path=docProps/thumbnail.jpeg>
</file>